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0"/>
  </p:notesMasterIdLst>
  <p:handoutMasterIdLst>
    <p:handoutMasterId r:id="rId11"/>
  </p:handoutMasterIdLst>
  <p:sldIdLst>
    <p:sldId id="283" r:id="rId3"/>
    <p:sldId id="284" r:id="rId4"/>
    <p:sldId id="292" r:id="rId5"/>
    <p:sldId id="286" r:id="rId6"/>
    <p:sldId id="289" r:id="rId7"/>
    <p:sldId id="290" r:id="rId8"/>
    <p:sldId id="29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565E54"/>
    <a:srgbClr val="5F456D"/>
    <a:srgbClr val="3366CC"/>
    <a:srgbClr val="0B5F93"/>
    <a:srgbClr val="99CCFF"/>
    <a:srgbClr val="0C6DA8"/>
    <a:srgbClr val="1086CE"/>
    <a:srgbClr val="FF3399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10" autoAdjust="0"/>
    <p:restoredTop sz="94660"/>
  </p:normalViewPr>
  <p:slideViewPr>
    <p:cSldViewPr snapToGrid="0">
      <p:cViewPr>
        <p:scale>
          <a:sx n="77" d="100"/>
          <a:sy n="77" d="100"/>
        </p:scale>
        <p:origin x="-1926" y="-8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23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D5444-F62C-42C3-A75A-D9DBA807730F}" type="datetimeFigureOut">
              <a:rPr lang="ru-RU" smtClean="0"/>
              <a:pPr/>
              <a:t>16.04.2020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4F617-7A30-41D4-AB86-5D833C98E18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4624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CAA1FA-7B6A-47D2-8D61-F225D71B51FF}" type="datetimeFigureOut">
              <a:rPr lang="ru-RU" smtClean="0"/>
              <a:pPr/>
              <a:t>16.04.2020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A179D-2D27-49E2-B022-8EDDA2EFE68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4603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 noChangeArrowheads="1"/>
          </p:cNvSpPr>
          <p:nvPr/>
        </p:nvSpPr>
        <p:spPr bwMode="white">
          <a:xfrm>
            <a:off x="8429022" y="0"/>
            <a:ext cx="3762978" cy="6858000"/>
          </a:xfrm>
          <a:custGeom>
            <a:avLst/>
            <a:gdLst>
              <a:gd name="connsiteX0" fmla="*/ 0 w 3762978"/>
              <a:gd name="connsiteY0" fmla="*/ 0 h 6858000"/>
              <a:gd name="connsiteX1" fmla="*/ 3762978 w 3762978"/>
              <a:gd name="connsiteY1" fmla="*/ 0 h 6858000"/>
              <a:gd name="connsiteX2" fmla="*/ 3762978 w 3762978"/>
              <a:gd name="connsiteY2" fmla="*/ 6858000 h 6858000"/>
              <a:gd name="connsiteX3" fmla="*/ 338667 w 3762978"/>
              <a:gd name="connsiteY3" fmla="*/ 6858000 h 6858000"/>
              <a:gd name="connsiteX4" fmla="*/ 1189567 w 3762978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2978" h="6858000">
                <a:moveTo>
                  <a:pt x="0" y="0"/>
                </a:moveTo>
                <a:lnTo>
                  <a:pt x="3762978" y="0"/>
                </a:lnTo>
                <a:lnTo>
                  <a:pt x="3762978" y="6858000"/>
                </a:lnTo>
                <a:lnTo>
                  <a:pt x="338667" y="6858000"/>
                </a:lnTo>
                <a:lnTo>
                  <a:pt x="1189567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ru-RU" sz="1800" dirty="0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>
            <a:off x="7980285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rgbClr val="339933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1800" dirty="0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950653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rgbClr val="FF3399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95400" y="1873584"/>
            <a:ext cx="640080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4572000"/>
            <a:ext cx="6400800" cy="1600200"/>
          </a:xfrm>
        </p:spPr>
        <p:txBody>
          <a:bodyPr/>
          <a:lstStyle>
            <a:lvl1pPr marL="0" indent="0" algn="l">
              <a:spcBef>
                <a:spcPts val="120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2585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724400" y="1828801"/>
            <a:ext cx="6172200" cy="4343400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295400" y="18288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pPr/>
              <a:t>16.04.2020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759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Две картинки с подпис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295400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71273" y="53330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pPr/>
              <a:t>16.04.2020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324599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295400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324599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3" name="Текст 3"/>
          <p:cNvSpPr>
            <a:spLocks noGrp="1"/>
          </p:cNvSpPr>
          <p:nvPr>
            <p:ph type="body" sz="half" idx="14"/>
          </p:nvPr>
        </p:nvSpPr>
        <p:spPr>
          <a:xfrm>
            <a:off x="6412954" y="53330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295400" y="18288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8" name="Рисунок 2"/>
          <p:cNvSpPr>
            <a:spLocks noGrp="1"/>
          </p:cNvSpPr>
          <p:nvPr>
            <p:ph type="pic" idx="13"/>
          </p:nvPr>
        </p:nvSpPr>
        <p:spPr>
          <a:xfrm>
            <a:off x="6324600" y="18288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401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pPr/>
              <a:t>16.04.2020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2945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 rot="5400000">
            <a:off x="7562850" y="2228850"/>
            <a:ext cx="6858000" cy="2400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6331230" y="3387909"/>
            <a:ext cx="6858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6251613" y="3387909"/>
            <a:ext cx="6858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871318" y="685800"/>
            <a:ext cx="1033272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95400" y="685800"/>
            <a:ext cx="7976754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pPr/>
              <a:t>16.04.2020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411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pPr/>
              <a:t>16.04.2020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618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 с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5"/>
          <p:cNvSpPr>
            <a:spLocks noChangeArrowheads="1"/>
          </p:cNvSpPr>
          <p:nvPr/>
        </p:nvSpPr>
        <p:spPr bwMode="white">
          <a:xfrm>
            <a:off x="6540503" y="0"/>
            <a:ext cx="5651496" cy="6858000"/>
          </a:xfrm>
          <a:custGeom>
            <a:avLst/>
            <a:gdLst/>
            <a:ahLst/>
            <a:cxnLst/>
            <a:rect l="l" t="t" r="r" b="b"/>
            <a:pathLst>
              <a:path w="4238622" h="6858000">
                <a:moveTo>
                  <a:pt x="0" y="0"/>
                </a:moveTo>
                <a:lnTo>
                  <a:pt x="4086222" y="0"/>
                </a:lnTo>
                <a:lnTo>
                  <a:pt x="4237035" y="0"/>
                </a:lnTo>
                <a:lnTo>
                  <a:pt x="4238622" y="0"/>
                </a:lnTo>
                <a:lnTo>
                  <a:pt x="4238622" y="6858000"/>
                </a:lnTo>
                <a:lnTo>
                  <a:pt x="4237035" y="6858000"/>
                </a:lnTo>
                <a:lnTo>
                  <a:pt x="4086222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800" dirty="0"/>
          </a:p>
        </p:txBody>
      </p:sp>
      <p:sp>
        <p:nvSpPr>
          <p:cNvPr id="11" name="Полилиния 6"/>
          <p:cNvSpPr>
            <a:spLocks/>
          </p:cNvSpPr>
          <p:nvPr/>
        </p:nvSpPr>
        <p:spPr bwMode="auto">
          <a:xfrm>
            <a:off x="6269568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rgbClr val="339933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1800" dirty="0"/>
          </a:p>
        </p:txBody>
      </p:sp>
      <p:sp>
        <p:nvSpPr>
          <p:cNvPr id="12" name="Полилиния 7"/>
          <p:cNvSpPr>
            <a:spLocks/>
          </p:cNvSpPr>
          <p:nvPr/>
        </p:nvSpPr>
        <p:spPr bwMode="auto">
          <a:xfrm>
            <a:off x="6214536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rgbClr val="FF3399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95401" y="1873584"/>
            <a:ext cx="512064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1" y="4572000"/>
            <a:ext cx="5120640" cy="1600200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5" name="Рисунок 14"/>
          <p:cNvSpPr>
            <a:spLocks noGrp="1"/>
          </p:cNvSpPr>
          <p:nvPr>
            <p:ph type="pic" sz="quarter" idx="10"/>
          </p:nvPr>
        </p:nvSpPr>
        <p:spPr>
          <a:xfrm>
            <a:off x="6743703" y="0"/>
            <a:ext cx="5448297" cy="6858000"/>
          </a:xfrm>
          <a:custGeom>
            <a:avLst/>
            <a:gdLst>
              <a:gd name="connsiteX0" fmla="*/ 0 w 5448297"/>
              <a:gd name="connsiteY0" fmla="*/ 0 h 6858000"/>
              <a:gd name="connsiteX1" fmla="*/ 5448297 w 5448297"/>
              <a:gd name="connsiteY1" fmla="*/ 0 h 6858000"/>
              <a:gd name="connsiteX2" fmla="*/ 5448297 w 5448297"/>
              <a:gd name="connsiteY2" fmla="*/ 6858000 h 6858000"/>
              <a:gd name="connsiteX3" fmla="*/ 338667 w 5448297"/>
              <a:gd name="connsiteY3" fmla="*/ 6858000 h 6858000"/>
              <a:gd name="connsiteX4" fmla="*/ 1185333 w 5448297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8297" h="6858000">
                <a:moveTo>
                  <a:pt x="0" y="0"/>
                </a:moveTo>
                <a:lnTo>
                  <a:pt x="5448297" y="0"/>
                </a:lnTo>
                <a:lnTo>
                  <a:pt x="5448297" y="6858000"/>
                </a:lnTo>
                <a:lnTo>
                  <a:pt x="338667" y="6858000"/>
                </a:lnTo>
                <a:lnTo>
                  <a:pt x="1185333" y="4337050"/>
                </a:lnTo>
                <a:close/>
              </a:path>
            </a:pathLst>
          </a:custGeom>
          <a:noFill/>
          <a:ln>
            <a:noFill/>
          </a:ln>
        </p:spPr>
        <p:txBody>
          <a:bodyPr wrap="square" tIns="365760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16" name="Инструкции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 defTabSz="914400">
              <a:buNone/>
            </a:pPr>
            <a:r>
              <a:rPr lang="ru-RU" sz="1200" b="1" i="1" dirty="0" smtClean="0">
                <a:solidFill>
                  <a:schemeClr val="lt1"/>
                </a:solidFill>
                <a:latin typeface="Arial"/>
                <a:ea typeface="+mn-ea"/>
                <a:cs typeface="Arial"/>
              </a:rPr>
              <a:t>ПРИМЕЧАНИЕ.</a:t>
            </a:r>
          </a:p>
          <a:p>
            <a:pPr algn="l" defTabSz="914400">
              <a:buNone/>
            </a:pPr>
            <a:r>
              <a:rPr lang="ru-RU" sz="1200" b="0" i="1" dirty="0" smtClean="0">
                <a:solidFill>
                  <a:schemeClr val="lt1"/>
                </a:solidFill>
                <a:latin typeface="Arial"/>
                <a:ea typeface="+mn-ea"/>
                <a:cs typeface="Arial"/>
              </a:rPr>
              <a:t>Чтобы изменить изображение на этом слайде, выделите рисунок и удалите его. Затем щелкните значок "Рисунки" в заполнителе и вставьте свое изображение.</a:t>
            </a:r>
            <a:endParaRPr lang="ru-RU" sz="1200" b="0" i="1" dirty="0">
              <a:solidFill>
                <a:schemeClr val="lt1"/>
              </a:solidFill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2813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5"/>
          <p:cNvSpPr>
            <a:spLocks noChangeArrowheads="1"/>
          </p:cNvSpPr>
          <p:nvPr/>
        </p:nvSpPr>
        <p:spPr bwMode="white">
          <a:xfrm>
            <a:off x="9622368" y="0"/>
            <a:ext cx="2569632" cy="6858000"/>
          </a:xfrm>
          <a:custGeom>
            <a:avLst/>
            <a:gdLst/>
            <a:ahLst/>
            <a:cxnLst/>
            <a:rect l="l" t="t" r="r" b="b"/>
            <a:pathLst>
              <a:path w="1927224" h="6858000">
                <a:moveTo>
                  <a:pt x="0" y="0"/>
                </a:moveTo>
                <a:lnTo>
                  <a:pt x="1927224" y="0"/>
                </a:lnTo>
                <a:lnTo>
                  <a:pt x="192722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800" dirty="0"/>
          </a:p>
        </p:txBody>
      </p:sp>
      <p:sp>
        <p:nvSpPr>
          <p:cNvPr id="8" name="Полилиния 6"/>
          <p:cNvSpPr>
            <a:spLocks/>
          </p:cNvSpPr>
          <p:nvPr/>
        </p:nvSpPr>
        <p:spPr bwMode="auto">
          <a:xfrm>
            <a:off x="9237132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1800" dirty="0"/>
          </a:p>
        </p:txBody>
      </p:sp>
      <p:sp>
        <p:nvSpPr>
          <p:cNvPr id="9" name="Полилиния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1800" dirty="0"/>
          </a:p>
        </p:txBody>
      </p:sp>
      <p:sp>
        <p:nvSpPr>
          <p:cNvPr id="10" name="Полилиния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398" y="2914650"/>
            <a:ext cx="8046720" cy="1557338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398" y="4589463"/>
            <a:ext cx="8046718" cy="1011237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519642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24600" y="1828799"/>
            <a:ext cx="4572000" cy="43434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pPr/>
              <a:t>16.04.2020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820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4572000" cy="847725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295400" y="2705100"/>
            <a:ext cx="4572000" cy="34671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324600" y="1828800"/>
            <a:ext cx="4572000" cy="847725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324600" y="2705100"/>
            <a:ext cx="4572000" cy="34671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pPr/>
              <a:t>16.04.2020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2360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pPr/>
              <a:t>16.04.2020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7337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pPr/>
              <a:t>16.04.2020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3636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28209" y="1828800"/>
            <a:ext cx="6126480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295400" y="18288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ru-RU" smtClean="0"/>
              <a:pPr/>
              <a:t>16.04.2020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763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0"/>
            <a:ext cx="12192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371600"/>
            <a:ext cx="12192000" cy="82183"/>
          </a:xfrm>
          <a:prstGeom prst="rect">
            <a:avLst/>
          </a:prstGeom>
          <a:solidFill>
            <a:srgbClr val="FF339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1443006"/>
            <a:ext cx="12192000" cy="82183"/>
          </a:xfrm>
          <a:prstGeom prst="rect">
            <a:avLst/>
          </a:prstGeom>
          <a:solidFill>
            <a:srgbClr val="7CBF33"/>
          </a:solidFill>
          <a:ln>
            <a:solidFill>
              <a:srgbClr val="7CBF3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96012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791449" y="6374999"/>
            <a:ext cx="148070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79A3335-6331-4872-A8B7-ECD55539F4D0}" type="datetimeFigureOut">
              <a:rPr lang="ru-RU" smtClean="0"/>
              <a:pPr/>
              <a:t>16.04.2020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295399" y="6374999"/>
            <a:ext cx="624320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25000" y="6374999"/>
            <a:ext cx="1371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7F8E3F6-DE14-48B2-B2BC-6FABA9630FB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473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1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7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sochisirius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sochisirius.ru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149" y="534894"/>
            <a:ext cx="10453624" cy="4828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1241946" y="5209181"/>
            <a:ext cx="11286699" cy="10457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4800" b="1" dirty="0" smtClean="0">
                <a:solidFill>
                  <a:srgbClr val="5F456D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платформа </a:t>
            </a:r>
            <a:r>
              <a:rPr lang="ru-RU" sz="4800" b="1" dirty="0" smtClean="0">
                <a:solidFill>
                  <a:srgbClr val="5F456D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онлайн-образования</a:t>
            </a:r>
            <a:endParaRPr lang="ru-RU" sz="4800" b="1" dirty="0">
              <a:solidFill>
                <a:srgbClr val="5F456D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14221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 noGrp="1"/>
          </p:cNvSpPr>
          <p:nvPr>
            <p:ph type="title"/>
          </p:nvPr>
        </p:nvSpPr>
        <p:spPr>
          <a:xfrm>
            <a:off x="2228850" y="247650"/>
            <a:ext cx="7981950" cy="1783217"/>
          </a:xfrm>
          <a:prstGeom prst="rect">
            <a:avLst/>
          </a:prstGeom>
        </p:spPr>
        <p:txBody>
          <a:bodyPr vert="horz" lIns="91440" tIns="45720" rIns="91440" bIns="45720" rtlCol="0">
            <a:normAutofit fontScale="90000"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4800" b="1" dirty="0" smtClean="0">
                <a:solidFill>
                  <a:srgbClr val="5F45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Пригласительный школьный этап </a:t>
            </a:r>
            <a:r>
              <a:rPr lang="ru-RU" sz="4800" b="1" dirty="0">
                <a:solidFill>
                  <a:srgbClr val="5F45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всероссийской олимпиады школьник</a:t>
            </a:r>
            <a:r>
              <a:rPr lang="ru-RU" sz="4800" b="1" dirty="0">
                <a:solidFill>
                  <a:srgbClr val="5F456D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ов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00400" y="2470786"/>
            <a:ext cx="899160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300" b="1" dirty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 20 </a:t>
            </a:r>
            <a:r>
              <a:rPr lang="ru-RU" sz="4300" b="1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апреля по </a:t>
            </a:r>
            <a:r>
              <a:rPr lang="ru-RU" sz="4300" b="1" dirty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27 мая 2020 года </a:t>
            </a:r>
            <a:endParaRPr lang="ru-RU" sz="4300" b="1" dirty="0" smtClean="0">
              <a:solidFill>
                <a:schemeClr val="accent2">
                  <a:lumMod val="7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на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платформе Образовательного центра «Сириус»</a:t>
            </a:r>
          </a:p>
          <a:p>
            <a:r>
              <a:rPr lang="en-US" sz="4300" b="1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2"/>
              </a:rPr>
              <a:t>https</a:t>
            </a:r>
            <a:r>
              <a:rPr lang="en-US" sz="4300" b="1" dirty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2"/>
              </a:rPr>
              <a:t>://sochisirius.ru</a:t>
            </a:r>
            <a:r>
              <a:rPr lang="en-US" sz="4300" b="1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2"/>
              </a:rPr>
              <a:t>/</a:t>
            </a:r>
            <a:endParaRPr lang="ru-RU" sz="4300" b="1" dirty="0" smtClean="0">
              <a:solidFill>
                <a:schemeClr val="accent2">
                  <a:lumMod val="7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00400" y="4589562"/>
            <a:ext cx="7622600" cy="7540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300" b="1" dirty="0" smtClean="0">
                <a:solidFill>
                  <a:srgbClr val="565E54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обучающиеся 3-10-х классов</a:t>
            </a:r>
            <a:endParaRPr lang="ru-RU" sz="4300" b="1" dirty="0">
              <a:solidFill>
                <a:srgbClr val="565E54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0497" y="2480221"/>
            <a:ext cx="2362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5F456D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Когда?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90497" y="4589562"/>
            <a:ext cx="2362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5F456D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Кто?</a:t>
            </a:r>
            <a:endParaRPr lang="ru-RU" sz="4000" b="1" dirty="0">
              <a:solidFill>
                <a:srgbClr val="5F456D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4" y="247650"/>
            <a:ext cx="1647826" cy="1723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2219" y="247650"/>
            <a:ext cx="2051321" cy="1541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190497" y="5585371"/>
            <a:ext cx="26908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5F456D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Какие предметы?</a:t>
            </a:r>
            <a:endParaRPr lang="ru-RU" sz="3600" b="1" dirty="0">
              <a:solidFill>
                <a:srgbClr val="5F456D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00399" y="5585371"/>
            <a:ext cx="856516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математика, биология, химия, </a:t>
            </a:r>
          </a:p>
          <a:p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астрономия, информатика, физика</a:t>
            </a:r>
            <a:endParaRPr lang="ru-RU" sz="4000" b="1" dirty="0">
              <a:solidFill>
                <a:schemeClr val="accent6">
                  <a:lumMod val="7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0960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66950" y="169012"/>
            <a:ext cx="9486900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300" b="1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Расписание пригласительного тура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Начало </a:t>
            </a:r>
            <a:r>
              <a:rPr lang="ru-RU" sz="3200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тура в </a:t>
            </a:r>
            <a:r>
              <a:rPr lang="ru-RU" sz="3200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15:00 (время московское!)</a:t>
            </a:r>
            <a:endParaRPr lang="ru-RU" sz="3200" b="1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3" y="318237"/>
            <a:ext cx="1652587" cy="171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993602"/>
              </p:ext>
            </p:extLst>
          </p:nvPr>
        </p:nvGraphicFramePr>
        <p:xfrm>
          <a:off x="2113005" y="1477292"/>
          <a:ext cx="9640845" cy="49534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3040"/>
                <a:gridCol w="2623739"/>
                <a:gridCol w="1940011"/>
                <a:gridCol w="289405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Даты 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проведения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Предмет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Классы </a:t>
                      </a:r>
                      <a:endParaRPr lang="ru-RU" sz="1800" b="1" dirty="0" smtClean="0">
                        <a:solidFill>
                          <a:srgbClr val="00206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на 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момент обучения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Срок подачи заявок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rgbClr val="00206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20-22 апреля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565E54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Биология</a:t>
                      </a:r>
                      <a:endParaRPr lang="ru-RU" sz="2000" b="1" dirty="0">
                        <a:solidFill>
                          <a:srgbClr val="565E54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4-6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C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до </a:t>
                      </a:r>
                      <a:r>
                        <a:rPr lang="ru-RU" sz="1800" b="0" dirty="0" smtClean="0">
                          <a:solidFill>
                            <a:srgbClr val="C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 </a:t>
                      </a:r>
                      <a:r>
                        <a:rPr lang="ru-RU" sz="1800" b="0" dirty="0" smtClean="0">
                          <a:solidFill>
                            <a:srgbClr val="C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апреля</a:t>
                      </a:r>
                      <a:endParaRPr lang="ru-RU" sz="1800" b="0" dirty="0">
                        <a:solidFill>
                          <a:srgbClr val="C0000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00206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21-23 апреля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565E54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Биология</a:t>
                      </a:r>
                      <a:endParaRPr lang="ru-RU" sz="2000" b="1" dirty="0">
                        <a:solidFill>
                          <a:srgbClr val="565E54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7-8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C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до 20 апреля</a:t>
                      </a:r>
                      <a:endParaRPr lang="ru-RU" sz="1800" b="0" dirty="0">
                        <a:solidFill>
                          <a:srgbClr val="C0000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00206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22-24 апреля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565E54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Биология</a:t>
                      </a:r>
                      <a:endParaRPr lang="ru-RU" sz="2000" b="1" dirty="0">
                        <a:solidFill>
                          <a:srgbClr val="565E54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9-10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C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до 20 апреля</a:t>
                      </a:r>
                      <a:endParaRPr lang="ru-RU" sz="1800" b="0" dirty="0">
                        <a:solidFill>
                          <a:srgbClr val="C0000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00206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26-28 апреля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565E54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Астрономия</a:t>
                      </a:r>
                      <a:endParaRPr lang="ru-RU" sz="2000" b="1" dirty="0">
                        <a:solidFill>
                          <a:srgbClr val="565E54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4-10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C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до 26 апреля</a:t>
                      </a:r>
                      <a:endParaRPr lang="ru-RU" sz="1800" b="0" dirty="0">
                        <a:solidFill>
                          <a:srgbClr val="C0000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  <a:tr h="41188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00206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27-29 апреля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565E54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Химия</a:t>
                      </a:r>
                      <a:endParaRPr lang="ru-RU" sz="2000" b="1" dirty="0">
                        <a:solidFill>
                          <a:srgbClr val="565E54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7-10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rgbClr val="C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до 27 апреля</a:t>
                      </a:r>
                      <a:endParaRPr lang="ru-RU" sz="1800" b="0" dirty="0">
                        <a:solidFill>
                          <a:srgbClr val="C0000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00206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12-14 мая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565E54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Математика</a:t>
                      </a:r>
                      <a:endParaRPr lang="ru-RU" sz="2000" b="1" dirty="0">
                        <a:solidFill>
                          <a:srgbClr val="565E54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3-6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rgbClr val="C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до 12 мая</a:t>
                      </a:r>
                      <a:endParaRPr lang="ru-RU" sz="1800" b="0" dirty="0">
                        <a:solidFill>
                          <a:srgbClr val="C0000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00206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13-15 мая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565E54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Математика</a:t>
                      </a:r>
                      <a:endParaRPr lang="ru-RU" sz="2000" b="1" dirty="0">
                        <a:solidFill>
                          <a:srgbClr val="565E54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7-8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rgbClr val="C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до 12 мая</a:t>
                      </a:r>
                      <a:endParaRPr lang="ru-RU" sz="1800" b="0" dirty="0">
                        <a:solidFill>
                          <a:srgbClr val="C0000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00206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14-16 мая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565E54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Математика</a:t>
                      </a:r>
                      <a:endParaRPr lang="ru-RU" sz="2000" b="1" dirty="0">
                        <a:solidFill>
                          <a:srgbClr val="565E54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9-10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rgbClr val="C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до 12 мая</a:t>
                      </a:r>
                      <a:endParaRPr lang="ru-RU" sz="1800" b="0" dirty="0">
                        <a:solidFill>
                          <a:srgbClr val="C0000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00206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19-21 мая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565E54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Физика</a:t>
                      </a:r>
                      <a:endParaRPr lang="ru-RU" sz="2000" b="1" dirty="0">
                        <a:solidFill>
                          <a:srgbClr val="565E54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6-8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rgbClr val="C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до 19 мая</a:t>
                      </a:r>
                      <a:endParaRPr lang="ru-RU" sz="1800" b="0" dirty="0">
                        <a:solidFill>
                          <a:srgbClr val="C0000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00206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20-22 мая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565E54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Физика</a:t>
                      </a:r>
                      <a:endParaRPr lang="ru-RU" sz="2000" b="1" dirty="0">
                        <a:solidFill>
                          <a:srgbClr val="565E54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9-10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rgbClr val="C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до 19 мая</a:t>
                      </a:r>
                      <a:endParaRPr lang="ru-RU" sz="1800" b="0" dirty="0">
                        <a:solidFill>
                          <a:srgbClr val="C0000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00206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26-29 мая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565E54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Информатика</a:t>
                      </a:r>
                      <a:endParaRPr lang="ru-RU" sz="2000" b="1" dirty="0">
                        <a:solidFill>
                          <a:srgbClr val="565E54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4-10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rgbClr val="C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до 25 мая</a:t>
                      </a:r>
                      <a:endParaRPr lang="ru-RU" sz="1800" b="0" dirty="0">
                        <a:solidFill>
                          <a:srgbClr val="C0000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6686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00350" y="486697"/>
            <a:ext cx="923925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1. Подать  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заявку 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 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одному или нескольким предметам 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на 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сайте </a:t>
            </a:r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https</a:t>
            </a:r>
            <a:r>
              <a:rPr lang="en-US" sz="4000" b="1" dirty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://</a:t>
            </a:r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sochisirius.ru/obuchenie/distant/smena635/3091</a:t>
            </a:r>
            <a:r>
              <a:rPr lang="ru-RU" sz="4000" b="1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endParaRPr lang="ru-RU" sz="2800" b="1" dirty="0" smtClean="0">
              <a:solidFill>
                <a:schemeClr val="accent2">
                  <a:lumMod val="7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sz="4000" b="1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2. В день </a:t>
            </a:r>
            <a:r>
              <a:rPr lang="ru-RU" sz="4000" b="1" dirty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проведения </a:t>
            </a:r>
            <a:r>
              <a:rPr lang="ru-RU" sz="4000" b="1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тура – </a:t>
            </a:r>
            <a:r>
              <a:rPr lang="ru-RU" sz="4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перейти </a:t>
            </a:r>
            <a:r>
              <a:rPr lang="ru-RU" sz="4000" b="1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 ссылке, которая откроется в Л</a:t>
            </a:r>
            <a:r>
              <a:rPr lang="ru-RU" sz="4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ичном кабинете на сайте,</a:t>
            </a:r>
            <a:r>
              <a:rPr lang="ru-RU" sz="4000" b="1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4000" b="1" dirty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 приступить к решению </a:t>
            </a:r>
            <a:r>
              <a:rPr lang="ru-RU" sz="4000" b="1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задач </a:t>
            </a:r>
            <a:r>
              <a:rPr lang="ru-RU" sz="2800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(продолжительность тура по каждому предмету разная: от 1 до 4 часов) </a:t>
            </a:r>
            <a:endParaRPr lang="ru-RU" sz="2800" b="1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850" y="2594967"/>
            <a:ext cx="2781300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300" b="1" dirty="0" smtClean="0">
                <a:solidFill>
                  <a:srgbClr val="5F456D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Что делать?</a:t>
            </a:r>
            <a:endParaRPr lang="ru-RU" sz="4300" b="1" dirty="0">
              <a:solidFill>
                <a:srgbClr val="5F456D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3" y="0"/>
            <a:ext cx="1652587" cy="171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7046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00350" y="190351"/>
            <a:ext cx="923925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3. В 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течение двух недель после окончания 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тура</a:t>
            </a:r>
            <a:endParaRPr lang="ru-RU" sz="4000" b="1" dirty="0">
              <a:solidFill>
                <a:schemeClr val="accent2">
                  <a:lumMod val="7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проводятся </a:t>
            </a:r>
            <a:r>
              <a:rPr lang="ru-RU" sz="3600" b="1" dirty="0" err="1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видеоразборы</a:t>
            </a: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заданий; </a:t>
            </a:r>
            <a:endParaRPr lang="ru-RU" sz="3600" b="1" dirty="0" smtClean="0">
              <a:solidFill>
                <a:schemeClr val="accent2">
                  <a:lumMod val="7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публикуются результаты</a:t>
            </a:r>
            <a:endParaRPr lang="ru-RU" sz="3600" b="1" dirty="0">
              <a:solidFill>
                <a:schemeClr val="accent2">
                  <a:lumMod val="7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ru-RU" sz="2000" b="1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sz="4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4. Победители тура будут </a:t>
            </a:r>
            <a:r>
              <a:rPr lang="ru-RU" sz="4000" b="1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приглашены к участию в следующих дистанционных программах и конкурсных отборах </a:t>
            </a:r>
            <a:r>
              <a:rPr lang="ru-RU" sz="4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на </a:t>
            </a:r>
            <a:r>
              <a:rPr lang="ru-RU" sz="4000" b="1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очные </a:t>
            </a:r>
            <a:r>
              <a:rPr lang="ru-RU" sz="4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программы в Центры «Сириус-Сочи» и «Вега-Самара»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1450" y="2594967"/>
            <a:ext cx="2781300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300" b="1" dirty="0" smtClean="0">
                <a:solidFill>
                  <a:srgbClr val="5F456D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Что будет?</a:t>
            </a:r>
            <a:endParaRPr lang="ru-RU" sz="4300" b="1" dirty="0">
              <a:solidFill>
                <a:srgbClr val="5F456D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3" y="0"/>
            <a:ext cx="1652587" cy="171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597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 noGrp="1"/>
          </p:cNvSpPr>
          <p:nvPr>
            <p:ph type="title"/>
          </p:nvPr>
        </p:nvSpPr>
        <p:spPr>
          <a:xfrm>
            <a:off x="2287351" y="353165"/>
            <a:ext cx="7981950" cy="1541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4800" b="1" dirty="0" smtClean="0">
                <a:solidFill>
                  <a:srgbClr val="5F45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Бесплатные общедоступные курсы</a:t>
            </a:r>
            <a:endParaRPr lang="ru-RU" sz="4800" b="1" dirty="0">
              <a:solidFill>
                <a:srgbClr val="5F456D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00400" y="2196079"/>
            <a:ext cx="899160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300" b="1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До 15 июня 2020 </a:t>
            </a:r>
            <a:r>
              <a:rPr lang="ru-RU" sz="4300" b="1" dirty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года </a:t>
            </a:r>
            <a:endParaRPr lang="ru-RU" sz="4300" b="1" dirty="0" smtClean="0">
              <a:solidFill>
                <a:schemeClr val="accent2">
                  <a:lumMod val="7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на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платформе Образовательного центра «Сириус»</a:t>
            </a:r>
          </a:p>
          <a:p>
            <a:r>
              <a:rPr lang="en-US" sz="4300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2"/>
              </a:rPr>
              <a:t>https</a:t>
            </a:r>
            <a:r>
              <a:rPr lang="en-US" sz="4300" b="1" dirty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2"/>
              </a:rPr>
              <a:t>://sochisirius.ru</a:t>
            </a:r>
            <a:r>
              <a:rPr lang="en-US" sz="4300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2"/>
              </a:rPr>
              <a:t>/</a:t>
            </a:r>
            <a:endParaRPr lang="ru-RU" sz="4300" b="1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00400" y="4200376"/>
            <a:ext cx="636584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565E54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ш</a:t>
            </a:r>
            <a:r>
              <a:rPr lang="ru-RU" sz="4000" b="1" dirty="0" smtClean="0">
                <a:solidFill>
                  <a:srgbClr val="565E54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кольники 7- 9-х классов,</a:t>
            </a:r>
          </a:p>
          <a:p>
            <a:r>
              <a:rPr lang="ru-RU" sz="4000" b="1" dirty="0">
                <a:solidFill>
                  <a:srgbClr val="565E54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</a:t>
            </a:r>
            <a:r>
              <a:rPr lang="ru-RU" sz="4000" b="1" dirty="0" smtClean="0">
                <a:solidFill>
                  <a:srgbClr val="565E54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едагоги </a:t>
            </a:r>
            <a:endParaRPr lang="ru-RU" sz="4000" b="1" dirty="0">
              <a:solidFill>
                <a:srgbClr val="565E54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1449" y="2239687"/>
            <a:ext cx="2362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5F456D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Когда?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90496" y="4269626"/>
            <a:ext cx="2362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5F456D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Для кого?</a:t>
            </a:r>
            <a:endParaRPr lang="ru-RU" sz="3600" b="1" dirty="0">
              <a:solidFill>
                <a:srgbClr val="5F456D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0497" y="5585371"/>
            <a:ext cx="26908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5F456D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Какие предметы?</a:t>
            </a:r>
            <a:endParaRPr lang="ru-RU" sz="3600" b="1" dirty="0">
              <a:solidFill>
                <a:srgbClr val="5F456D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00400" y="5523815"/>
            <a:ext cx="615585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геометрия, лингвистика, </a:t>
            </a:r>
          </a:p>
          <a:p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информатика, физика</a:t>
            </a:r>
            <a:endParaRPr lang="ru-RU" sz="4000" b="1" dirty="0">
              <a:solidFill>
                <a:schemeClr val="accent6">
                  <a:lumMod val="7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49" y="126488"/>
            <a:ext cx="1662679" cy="1662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5030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67000" y="677197"/>
            <a:ext cx="9525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AutoNum type="arabicPeriod"/>
            </a:pP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Зарегистрироваться на сайте</a:t>
            </a:r>
          </a:p>
          <a:p>
            <a:r>
              <a:rPr lang="en-US" sz="4000" b="1" dirty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https://edu.sirius.online</a:t>
            </a:r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/#/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endParaRPr lang="ru-RU" sz="4000" b="1" dirty="0" smtClean="0">
              <a:solidFill>
                <a:schemeClr val="accent2">
                  <a:lumMod val="7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sz="4000" b="1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2. Пройти обучение на курсах 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(от 60 до 120 часов) </a:t>
            </a:r>
          </a:p>
          <a:p>
            <a:endParaRPr lang="ru-RU" sz="4000" b="1" dirty="0">
              <a:solidFill>
                <a:srgbClr val="7030A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3. </a:t>
            </a:r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Выдается электронный сертификат, который  будет учитываться при отборе на очные программы </a:t>
            </a:r>
          </a:p>
          <a:p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Центра «Сириус»</a:t>
            </a:r>
            <a:endParaRPr lang="ru-RU" sz="4000" b="1" dirty="0">
              <a:solidFill>
                <a:schemeClr val="accent6">
                  <a:lumMod val="7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6199" y="2259210"/>
            <a:ext cx="2781300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300" b="1" dirty="0" smtClean="0">
                <a:solidFill>
                  <a:srgbClr val="5F456D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Что делать?</a:t>
            </a:r>
            <a:endParaRPr lang="ru-RU" sz="4300" b="1" dirty="0">
              <a:solidFill>
                <a:srgbClr val="5F456D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270316"/>
            <a:ext cx="1733549" cy="1728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71450" y="4579947"/>
            <a:ext cx="2781300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300" b="1" dirty="0" smtClean="0">
                <a:solidFill>
                  <a:srgbClr val="5F456D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Что будет?</a:t>
            </a:r>
            <a:endParaRPr lang="ru-RU" sz="4300" b="1" dirty="0">
              <a:solidFill>
                <a:srgbClr val="5F456D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7377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Razvitie-biznesa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lesDirection_16x9_TP103431346" id="{2E021FAA-F19F-4374-BB87-70577DFAD819}" vid="{E1AA2BE0-B234-4F41-BA7E-DC1D3C8A1211}"/>
    </a:ext>
  </a:extLst>
</a:theme>
</file>

<file path=ppt/theme/theme2.xml><?xml version="1.0" encoding="utf-8"?>
<a:theme xmlns:a="http://schemas.openxmlformats.org/drawingml/2006/main" name="Office Theme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0D23229-ACB3-4158-AD37-197CF91833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Razvitie-biznesa</Template>
  <TotalTime>0</TotalTime>
  <Words>330</Words>
  <Application>Microsoft Office PowerPoint</Application>
  <PresentationFormat>Произвольный</PresentationFormat>
  <Paragraphs>93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Razvitie-biznesa</vt:lpstr>
      <vt:lpstr>Презентация PowerPoint</vt:lpstr>
      <vt:lpstr>Пригласительный школьный этап всероссийской олимпиады школьников </vt:lpstr>
      <vt:lpstr>Презентация PowerPoint</vt:lpstr>
      <vt:lpstr>Презентация PowerPoint</vt:lpstr>
      <vt:lpstr>Презентация PowerPoint</vt:lpstr>
      <vt:lpstr>Бесплатные общедоступные курсы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2016-06-16T20:26:59Z</dcterms:created>
  <dcterms:modified xsi:type="dcterms:W3CDTF">2020-04-16T10:35:24Z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TC034313749991</vt:lpwstr>
  </property>
</Properties>
</file>